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7" r:id="rId5"/>
    <p:sldId id="260" r:id="rId6"/>
    <p:sldId id="264" r:id="rId7"/>
    <p:sldId id="261" r:id="rId8"/>
    <p:sldId id="266" r:id="rId9"/>
    <p:sldId id="262" r:id="rId10"/>
    <p:sldId id="269" r:id="rId11"/>
    <p:sldId id="26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800000"/>
    <a:srgbClr val="D1EEF8"/>
    <a:srgbClr val="7AA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6158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6606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260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7676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2828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5238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1338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8453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0868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5647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8586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44F53-804E-4F6B-89B0-4B7D4BCFB20B}" type="datetimeFigureOut">
              <a:rPr lang="zh-CN" altLang="en-US" smtClean="0"/>
              <a:t>2018/6/1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F5EC-60B2-4850-A85D-F3D3FC2D19F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07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42533"/>
            <a:ext cx="12192000" cy="35729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等腰三角形 21"/>
          <p:cNvSpPr/>
          <p:nvPr/>
        </p:nvSpPr>
        <p:spPr>
          <a:xfrm rot="10800000">
            <a:off x="5029200" y="-9071"/>
            <a:ext cx="2133600" cy="933450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64377" y="1603489"/>
            <a:ext cx="7929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支持人脸识别的超市</a:t>
            </a:r>
            <a:endParaRPr lang="en-US" altLang="zh-CN" sz="5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收银系统研发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364377" y="3429000"/>
            <a:ext cx="8020593" cy="793811"/>
            <a:chOff x="3935139" y="3429000"/>
            <a:chExt cx="5291341" cy="793811"/>
          </a:xfrm>
        </p:grpSpPr>
        <p:sp>
          <p:nvSpPr>
            <p:cNvPr id="25" name="矩形 24"/>
            <p:cNvSpPr/>
            <p:nvPr/>
          </p:nvSpPr>
          <p:spPr>
            <a:xfrm>
              <a:off x="4207513" y="3514925"/>
              <a:ext cx="47465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smtClean="0"/>
                <a:t>Supermarket cash register system development for face recognition</a:t>
              </a:r>
              <a:endParaRPr lang="zh-CN" altLang="en-US" sz="2000" dirty="0"/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3935139" y="3429000"/>
              <a:ext cx="529134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3935139" y="4006516"/>
              <a:ext cx="529134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3478696" y="4259423"/>
            <a:ext cx="2426025" cy="540876"/>
            <a:chOff x="3931035" y="5862867"/>
            <a:chExt cx="1927758" cy="396647"/>
          </a:xfrm>
        </p:grpSpPr>
        <p:sp>
          <p:nvSpPr>
            <p:cNvPr id="11" name="文本框 10"/>
            <p:cNvSpPr txBox="1"/>
            <p:nvPr/>
          </p:nvSpPr>
          <p:spPr>
            <a:xfrm>
              <a:off x="4231295" y="5920612"/>
              <a:ext cx="1627498" cy="293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defRPr/>
              </a:pPr>
              <a:r>
                <a:rPr lang="zh-CN" altLang="en-US" sz="2000" dirty="0" smtClean="0">
                  <a:latin typeface="微软雅黑" panose="020B0503020204020204" charset="-122"/>
                  <a:ea typeface="微软雅黑" panose="020B0503020204020204" charset="-122"/>
                </a:rPr>
                <a:t>覃璠科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Freeform 33"/>
            <p:cNvSpPr>
              <a:spLocks noEditPoints="1"/>
            </p:cNvSpPr>
            <p:nvPr/>
          </p:nvSpPr>
          <p:spPr bwMode="auto">
            <a:xfrm>
              <a:off x="3931035" y="5862867"/>
              <a:ext cx="227594" cy="396647"/>
            </a:xfrm>
            <a:custGeom>
              <a:avLst/>
              <a:gdLst>
                <a:gd name="T0" fmla="*/ 61057785 w 742"/>
                <a:gd name="T1" fmla="*/ 22927673 h 975"/>
                <a:gd name="T2" fmla="*/ 60958741 w 742"/>
                <a:gd name="T3" fmla="*/ 24912858 h 975"/>
                <a:gd name="T4" fmla="*/ 61255243 w 742"/>
                <a:gd name="T5" fmla="*/ 26997192 h 975"/>
                <a:gd name="T6" fmla="*/ 57698473 w 742"/>
                <a:gd name="T7" fmla="*/ 35235379 h 975"/>
                <a:gd name="T8" fmla="*/ 58982897 w 742"/>
                <a:gd name="T9" fmla="*/ 26103906 h 975"/>
                <a:gd name="T10" fmla="*/ 58785439 w 742"/>
                <a:gd name="T11" fmla="*/ 23820959 h 975"/>
                <a:gd name="T12" fmla="*/ 59279400 w 742"/>
                <a:gd name="T13" fmla="*/ 22431613 h 975"/>
                <a:gd name="T14" fmla="*/ 59872090 w 742"/>
                <a:gd name="T15" fmla="*/ 9230622 h 975"/>
                <a:gd name="T16" fmla="*/ 60662553 w 742"/>
                <a:gd name="T17" fmla="*/ 11314956 h 975"/>
                <a:gd name="T18" fmla="*/ 66985630 w 742"/>
                <a:gd name="T19" fmla="*/ 16575522 h 975"/>
                <a:gd name="T20" fmla="*/ 60662553 w 742"/>
                <a:gd name="T21" fmla="*/ 22431613 h 975"/>
                <a:gd name="T22" fmla="*/ 41890780 w 742"/>
                <a:gd name="T23" fmla="*/ 396911 h 975"/>
                <a:gd name="T24" fmla="*/ 58587666 w 742"/>
                <a:gd name="T25" fmla="*/ 10024759 h 975"/>
                <a:gd name="T26" fmla="*/ 50881435 w 742"/>
                <a:gd name="T27" fmla="*/ 18362094 h 975"/>
                <a:gd name="T28" fmla="*/ 21439351 w 742"/>
                <a:gd name="T29" fmla="*/ 23225435 h 975"/>
                <a:gd name="T30" fmla="*/ 30430006 w 742"/>
                <a:gd name="T31" fmla="*/ 9726997 h 975"/>
                <a:gd name="T32" fmla="*/ 48115128 w 742"/>
                <a:gd name="T33" fmla="*/ 11513569 h 975"/>
                <a:gd name="T34" fmla="*/ 29837316 w 742"/>
                <a:gd name="T35" fmla="*/ 8932860 h 975"/>
                <a:gd name="T36" fmla="*/ 5631658 w 742"/>
                <a:gd name="T37" fmla="*/ 6352151 h 975"/>
                <a:gd name="T38" fmla="*/ 26181816 w 742"/>
                <a:gd name="T39" fmla="*/ 29379288 h 975"/>
                <a:gd name="T40" fmla="*/ 44953589 w 742"/>
                <a:gd name="T41" fmla="*/ 25706995 h 975"/>
                <a:gd name="T42" fmla="*/ 46830704 w 742"/>
                <a:gd name="T43" fmla="*/ 26898043 h 975"/>
                <a:gd name="T44" fmla="*/ 47324665 w 742"/>
                <a:gd name="T45" fmla="*/ 31165860 h 975"/>
                <a:gd name="T46" fmla="*/ 48510359 w 742"/>
                <a:gd name="T47" fmla="*/ 30967562 h 975"/>
                <a:gd name="T48" fmla="*/ 51078893 w 742"/>
                <a:gd name="T49" fmla="*/ 35433992 h 975"/>
                <a:gd name="T50" fmla="*/ 48115128 w 742"/>
                <a:gd name="T51" fmla="*/ 41488380 h 975"/>
                <a:gd name="T52" fmla="*/ 32900125 w 742"/>
                <a:gd name="T53" fmla="*/ 51810901 h 975"/>
                <a:gd name="T54" fmla="*/ 24798348 w 742"/>
                <a:gd name="T55" fmla="*/ 41091469 h 975"/>
                <a:gd name="T56" fmla="*/ 23612968 w 742"/>
                <a:gd name="T57" fmla="*/ 29776514 h 975"/>
                <a:gd name="T58" fmla="*/ 25984043 w 742"/>
                <a:gd name="T59" fmla="*/ 31860848 h 975"/>
                <a:gd name="T60" fmla="*/ 52066815 w 742"/>
                <a:gd name="T61" fmla="*/ 24615096 h 975"/>
                <a:gd name="T62" fmla="*/ 53351240 w 742"/>
                <a:gd name="T63" fmla="*/ 35731754 h 975"/>
                <a:gd name="T64" fmla="*/ 41693007 w 742"/>
                <a:gd name="T65" fmla="*/ 53796086 h 975"/>
                <a:gd name="T66" fmla="*/ 23217736 w 742"/>
                <a:gd name="T67" fmla="*/ 43175803 h 975"/>
                <a:gd name="T68" fmla="*/ 21142849 w 742"/>
                <a:gd name="T69" fmla="*/ 28585466 h 975"/>
                <a:gd name="T70" fmla="*/ 52066815 w 742"/>
                <a:gd name="T71" fmla="*/ 24615096 h 975"/>
                <a:gd name="T72" fmla="*/ 3853273 w 742"/>
                <a:gd name="T73" fmla="*/ 66004327 h 975"/>
                <a:gd name="T74" fmla="*/ 33394086 w 742"/>
                <a:gd name="T75" fmla="*/ 71364043 h 975"/>
                <a:gd name="T76" fmla="*/ 31615701 w 742"/>
                <a:gd name="T77" fmla="*/ 59056653 h 975"/>
                <a:gd name="T78" fmla="*/ 41890780 w 742"/>
                <a:gd name="T79" fmla="*/ 57170617 h 975"/>
                <a:gd name="T80" fmla="*/ 39124473 w 742"/>
                <a:gd name="T81" fmla="*/ 63919993 h 975"/>
                <a:gd name="T82" fmla="*/ 48609089 w 742"/>
                <a:gd name="T83" fmla="*/ 54887670 h 975"/>
                <a:gd name="T84" fmla="*/ 73308708 w 742"/>
                <a:gd name="T85" fmla="*/ 72455942 h 97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42" h="975">
                  <a:moveTo>
                    <a:pt x="614" y="226"/>
                  </a:moveTo>
                  <a:cubicBezTo>
                    <a:pt x="617" y="226"/>
                    <a:pt x="618" y="228"/>
                    <a:pt x="618" y="231"/>
                  </a:cubicBezTo>
                  <a:lnTo>
                    <a:pt x="619" y="241"/>
                  </a:lnTo>
                  <a:cubicBezTo>
                    <a:pt x="619" y="247"/>
                    <a:pt x="616" y="247"/>
                    <a:pt x="617" y="251"/>
                  </a:cubicBezTo>
                  <a:lnTo>
                    <a:pt x="617" y="263"/>
                  </a:lnTo>
                  <a:cubicBezTo>
                    <a:pt x="617" y="267"/>
                    <a:pt x="620" y="268"/>
                    <a:pt x="620" y="272"/>
                  </a:cubicBezTo>
                  <a:lnTo>
                    <a:pt x="630" y="355"/>
                  </a:lnTo>
                  <a:cubicBezTo>
                    <a:pt x="625" y="365"/>
                    <a:pt x="589" y="365"/>
                    <a:pt x="584" y="355"/>
                  </a:cubicBezTo>
                  <a:lnTo>
                    <a:pt x="594" y="272"/>
                  </a:lnTo>
                  <a:cubicBezTo>
                    <a:pt x="594" y="268"/>
                    <a:pt x="596" y="266"/>
                    <a:pt x="597" y="263"/>
                  </a:cubicBezTo>
                  <a:lnTo>
                    <a:pt x="597" y="251"/>
                  </a:lnTo>
                  <a:cubicBezTo>
                    <a:pt x="597" y="247"/>
                    <a:pt x="595" y="246"/>
                    <a:pt x="595" y="240"/>
                  </a:cubicBezTo>
                  <a:lnTo>
                    <a:pt x="596" y="231"/>
                  </a:lnTo>
                  <a:cubicBezTo>
                    <a:pt x="596" y="228"/>
                    <a:pt x="597" y="226"/>
                    <a:pt x="600" y="226"/>
                  </a:cubicBezTo>
                  <a:lnTo>
                    <a:pt x="600" y="93"/>
                  </a:lnTo>
                  <a:lnTo>
                    <a:pt x="606" y="93"/>
                  </a:lnTo>
                  <a:cubicBezTo>
                    <a:pt x="610" y="93"/>
                    <a:pt x="614" y="96"/>
                    <a:pt x="614" y="100"/>
                  </a:cubicBezTo>
                  <a:lnTo>
                    <a:pt x="614" y="114"/>
                  </a:lnTo>
                  <a:lnTo>
                    <a:pt x="680" y="157"/>
                  </a:lnTo>
                  <a:cubicBezTo>
                    <a:pt x="685" y="160"/>
                    <a:pt x="684" y="166"/>
                    <a:pt x="678" y="167"/>
                  </a:cubicBezTo>
                  <a:lnTo>
                    <a:pt x="614" y="174"/>
                  </a:lnTo>
                  <a:lnTo>
                    <a:pt x="614" y="226"/>
                  </a:lnTo>
                  <a:close/>
                  <a:moveTo>
                    <a:pt x="60" y="54"/>
                  </a:moveTo>
                  <a:lnTo>
                    <a:pt x="424" y="4"/>
                  </a:lnTo>
                  <a:cubicBezTo>
                    <a:pt x="439" y="2"/>
                    <a:pt x="444" y="0"/>
                    <a:pt x="459" y="10"/>
                  </a:cubicBezTo>
                  <a:lnTo>
                    <a:pt x="593" y="101"/>
                  </a:lnTo>
                  <a:lnTo>
                    <a:pt x="593" y="177"/>
                  </a:lnTo>
                  <a:lnTo>
                    <a:pt x="515" y="185"/>
                  </a:lnTo>
                  <a:lnTo>
                    <a:pt x="526" y="234"/>
                  </a:lnTo>
                  <a:cubicBezTo>
                    <a:pt x="424" y="210"/>
                    <a:pt x="319" y="210"/>
                    <a:pt x="217" y="234"/>
                  </a:cubicBezTo>
                  <a:lnTo>
                    <a:pt x="237" y="144"/>
                  </a:lnTo>
                  <a:cubicBezTo>
                    <a:pt x="245" y="112"/>
                    <a:pt x="275" y="103"/>
                    <a:pt x="308" y="98"/>
                  </a:cubicBezTo>
                  <a:cubicBezTo>
                    <a:pt x="350" y="93"/>
                    <a:pt x="393" y="93"/>
                    <a:pt x="435" y="98"/>
                  </a:cubicBezTo>
                  <a:cubicBezTo>
                    <a:pt x="455" y="101"/>
                    <a:pt x="474" y="106"/>
                    <a:pt x="487" y="116"/>
                  </a:cubicBezTo>
                  <a:cubicBezTo>
                    <a:pt x="471" y="99"/>
                    <a:pt x="455" y="94"/>
                    <a:pt x="426" y="91"/>
                  </a:cubicBezTo>
                  <a:cubicBezTo>
                    <a:pt x="382" y="85"/>
                    <a:pt x="347" y="84"/>
                    <a:pt x="302" y="90"/>
                  </a:cubicBezTo>
                  <a:cubicBezTo>
                    <a:pt x="236" y="98"/>
                    <a:pt x="228" y="123"/>
                    <a:pt x="217" y="168"/>
                  </a:cubicBezTo>
                  <a:lnTo>
                    <a:pt x="57" y="64"/>
                  </a:lnTo>
                  <a:cubicBezTo>
                    <a:pt x="51" y="60"/>
                    <a:pt x="52" y="55"/>
                    <a:pt x="60" y="54"/>
                  </a:cubicBezTo>
                  <a:close/>
                  <a:moveTo>
                    <a:pt x="265" y="296"/>
                  </a:moveTo>
                  <a:cubicBezTo>
                    <a:pt x="265" y="284"/>
                    <a:pt x="269" y="284"/>
                    <a:pt x="279" y="287"/>
                  </a:cubicBezTo>
                  <a:cubicBezTo>
                    <a:pt x="306" y="294"/>
                    <a:pt x="427" y="272"/>
                    <a:pt x="455" y="259"/>
                  </a:cubicBezTo>
                  <a:cubicBezTo>
                    <a:pt x="460" y="257"/>
                    <a:pt x="465" y="255"/>
                    <a:pt x="469" y="261"/>
                  </a:cubicBezTo>
                  <a:cubicBezTo>
                    <a:pt x="472" y="263"/>
                    <a:pt x="473" y="267"/>
                    <a:pt x="474" y="271"/>
                  </a:cubicBezTo>
                  <a:cubicBezTo>
                    <a:pt x="477" y="282"/>
                    <a:pt x="477" y="297"/>
                    <a:pt x="478" y="308"/>
                  </a:cubicBezTo>
                  <a:cubicBezTo>
                    <a:pt x="478" y="310"/>
                    <a:pt x="479" y="313"/>
                    <a:pt x="479" y="314"/>
                  </a:cubicBezTo>
                  <a:cubicBezTo>
                    <a:pt x="480" y="322"/>
                    <a:pt x="482" y="323"/>
                    <a:pt x="485" y="321"/>
                  </a:cubicBezTo>
                  <a:cubicBezTo>
                    <a:pt x="488" y="319"/>
                    <a:pt x="489" y="316"/>
                    <a:pt x="491" y="312"/>
                  </a:cubicBezTo>
                  <a:cubicBezTo>
                    <a:pt x="495" y="304"/>
                    <a:pt x="499" y="300"/>
                    <a:pt x="504" y="300"/>
                  </a:cubicBezTo>
                  <a:cubicBezTo>
                    <a:pt x="514" y="300"/>
                    <a:pt x="520" y="325"/>
                    <a:pt x="517" y="357"/>
                  </a:cubicBezTo>
                  <a:cubicBezTo>
                    <a:pt x="513" y="389"/>
                    <a:pt x="502" y="414"/>
                    <a:pt x="492" y="414"/>
                  </a:cubicBezTo>
                  <a:cubicBezTo>
                    <a:pt x="489" y="414"/>
                    <a:pt x="488" y="415"/>
                    <a:pt x="487" y="418"/>
                  </a:cubicBezTo>
                  <a:cubicBezTo>
                    <a:pt x="478" y="463"/>
                    <a:pt x="448" y="501"/>
                    <a:pt x="413" y="521"/>
                  </a:cubicBezTo>
                  <a:cubicBezTo>
                    <a:pt x="383" y="538"/>
                    <a:pt x="365" y="538"/>
                    <a:pt x="333" y="522"/>
                  </a:cubicBezTo>
                  <a:cubicBezTo>
                    <a:pt x="296" y="504"/>
                    <a:pt x="265" y="464"/>
                    <a:pt x="256" y="418"/>
                  </a:cubicBezTo>
                  <a:cubicBezTo>
                    <a:pt x="255" y="415"/>
                    <a:pt x="254" y="414"/>
                    <a:pt x="251" y="414"/>
                  </a:cubicBezTo>
                  <a:cubicBezTo>
                    <a:pt x="241" y="414"/>
                    <a:pt x="230" y="389"/>
                    <a:pt x="226" y="357"/>
                  </a:cubicBezTo>
                  <a:cubicBezTo>
                    <a:pt x="223" y="325"/>
                    <a:pt x="229" y="300"/>
                    <a:pt x="239" y="300"/>
                  </a:cubicBezTo>
                  <a:cubicBezTo>
                    <a:pt x="244" y="300"/>
                    <a:pt x="249" y="306"/>
                    <a:pt x="254" y="316"/>
                  </a:cubicBezTo>
                  <a:cubicBezTo>
                    <a:pt x="256" y="320"/>
                    <a:pt x="261" y="326"/>
                    <a:pt x="263" y="321"/>
                  </a:cubicBezTo>
                  <a:cubicBezTo>
                    <a:pt x="265" y="318"/>
                    <a:pt x="265" y="300"/>
                    <a:pt x="265" y="296"/>
                  </a:cubicBezTo>
                  <a:close/>
                  <a:moveTo>
                    <a:pt x="527" y="248"/>
                  </a:moveTo>
                  <a:cubicBezTo>
                    <a:pt x="529" y="261"/>
                    <a:pt x="529" y="275"/>
                    <a:pt x="529" y="288"/>
                  </a:cubicBezTo>
                  <a:cubicBezTo>
                    <a:pt x="542" y="306"/>
                    <a:pt x="542" y="340"/>
                    <a:pt x="540" y="360"/>
                  </a:cubicBezTo>
                  <a:cubicBezTo>
                    <a:pt x="538" y="382"/>
                    <a:pt x="530" y="422"/>
                    <a:pt x="508" y="435"/>
                  </a:cubicBezTo>
                  <a:cubicBezTo>
                    <a:pt x="498" y="478"/>
                    <a:pt x="463" y="518"/>
                    <a:pt x="422" y="542"/>
                  </a:cubicBezTo>
                  <a:cubicBezTo>
                    <a:pt x="391" y="561"/>
                    <a:pt x="356" y="563"/>
                    <a:pt x="323" y="544"/>
                  </a:cubicBezTo>
                  <a:cubicBezTo>
                    <a:pt x="281" y="521"/>
                    <a:pt x="246" y="479"/>
                    <a:pt x="235" y="435"/>
                  </a:cubicBezTo>
                  <a:cubicBezTo>
                    <a:pt x="213" y="422"/>
                    <a:pt x="205" y="382"/>
                    <a:pt x="203" y="360"/>
                  </a:cubicBezTo>
                  <a:cubicBezTo>
                    <a:pt x="201" y="340"/>
                    <a:pt x="201" y="306"/>
                    <a:pt x="214" y="288"/>
                  </a:cubicBezTo>
                  <a:cubicBezTo>
                    <a:pt x="214" y="275"/>
                    <a:pt x="214" y="262"/>
                    <a:pt x="215" y="248"/>
                  </a:cubicBezTo>
                  <a:cubicBezTo>
                    <a:pt x="318" y="224"/>
                    <a:pt x="424" y="224"/>
                    <a:pt x="527" y="248"/>
                  </a:cubicBezTo>
                  <a:close/>
                  <a:moveTo>
                    <a:pt x="0" y="730"/>
                  </a:moveTo>
                  <a:cubicBezTo>
                    <a:pt x="10" y="707"/>
                    <a:pt x="23" y="686"/>
                    <a:pt x="39" y="665"/>
                  </a:cubicBezTo>
                  <a:cubicBezTo>
                    <a:pt x="112" y="573"/>
                    <a:pt x="186" y="603"/>
                    <a:pt x="252" y="554"/>
                  </a:cubicBezTo>
                  <a:cubicBezTo>
                    <a:pt x="276" y="615"/>
                    <a:pt x="294" y="664"/>
                    <a:pt x="338" y="719"/>
                  </a:cubicBezTo>
                  <a:lnTo>
                    <a:pt x="347" y="644"/>
                  </a:lnTo>
                  <a:lnTo>
                    <a:pt x="320" y="595"/>
                  </a:lnTo>
                  <a:cubicBezTo>
                    <a:pt x="317" y="590"/>
                    <a:pt x="316" y="581"/>
                    <a:pt x="319" y="576"/>
                  </a:cubicBezTo>
                  <a:cubicBezTo>
                    <a:pt x="346" y="589"/>
                    <a:pt x="397" y="589"/>
                    <a:pt x="424" y="576"/>
                  </a:cubicBezTo>
                  <a:cubicBezTo>
                    <a:pt x="426" y="582"/>
                    <a:pt x="426" y="589"/>
                    <a:pt x="424" y="594"/>
                  </a:cubicBezTo>
                  <a:lnTo>
                    <a:pt x="396" y="644"/>
                  </a:lnTo>
                  <a:lnTo>
                    <a:pt x="405" y="719"/>
                  </a:lnTo>
                  <a:cubicBezTo>
                    <a:pt x="449" y="664"/>
                    <a:pt x="467" y="615"/>
                    <a:pt x="492" y="553"/>
                  </a:cubicBezTo>
                  <a:cubicBezTo>
                    <a:pt x="554" y="598"/>
                    <a:pt x="632" y="574"/>
                    <a:pt x="704" y="665"/>
                  </a:cubicBezTo>
                  <a:cubicBezTo>
                    <a:pt x="720" y="686"/>
                    <a:pt x="733" y="707"/>
                    <a:pt x="742" y="730"/>
                  </a:cubicBezTo>
                  <a:cubicBezTo>
                    <a:pt x="524" y="971"/>
                    <a:pt x="219" y="975"/>
                    <a:pt x="0" y="73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913765">
                <a:defRPr/>
              </a:pPr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843166" y="4299777"/>
            <a:ext cx="2410570" cy="439849"/>
            <a:chOff x="6619368" y="5867983"/>
            <a:chExt cx="1977689" cy="288685"/>
          </a:xfrm>
        </p:grpSpPr>
        <p:sp>
          <p:nvSpPr>
            <p:cNvPr id="14" name="文本框 13"/>
            <p:cNvSpPr txBox="1"/>
            <p:nvPr/>
          </p:nvSpPr>
          <p:spPr>
            <a:xfrm>
              <a:off x="6904977" y="5894065"/>
              <a:ext cx="1692080" cy="262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defRPr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导师</a:t>
              </a:r>
              <a:r>
                <a:rPr lang="zh-CN" altLang="en-US" sz="2000" dirty="0" smtClean="0">
                  <a:latin typeface="微软雅黑" panose="020B0503020204020204" charset="-122"/>
                  <a:ea typeface="微软雅黑" panose="020B0503020204020204" charset="-122"/>
                </a:rPr>
                <a:t>：叶恒舟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5" name="Group 9"/>
            <p:cNvGrpSpPr>
              <a:grpSpLocks noChangeAspect="1"/>
            </p:cNvGrpSpPr>
            <p:nvPr/>
          </p:nvGrpSpPr>
          <p:grpSpPr bwMode="auto">
            <a:xfrm>
              <a:off x="6619368" y="5867983"/>
              <a:ext cx="256195" cy="267598"/>
              <a:chOff x="2419" y="3107"/>
              <a:chExt cx="1685" cy="1760"/>
            </a:xfrm>
            <a:solidFill>
              <a:srgbClr val="FFFFFF"/>
            </a:solidFill>
          </p:grpSpPr>
          <p:sp>
            <p:nvSpPr>
              <p:cNvPr id="16" name="Freeform 10"/>
              <p:cNvSpPr>
                <a:spLocks noEditPoints="1"/>
              </p:cNvSpPr>
              <p:nvPr/>
            </p:nvSpPr>
            <p:spPr bwMode="auto">
              <a:xfrm>
                <a:off x="2733" y="3107"/>
                <a:ext cx="1071" cy="1688"/>
              </a:xfrm>
              <a:custGeom>
                <a:avLst/>
                <a:gdLst>
                  <a:gd name="T0" fmla="*/ 1713 w 1784"/>
                  <a:gd name="T1" fmla="*/ 740 h 2818"/>
                  <a:gd name="T2" fmla="*/ 1296 w 1784"/>
                  <a:gd name="T3" fmla="*/ 167 h 2818"/>
                  <a:gd name="T4" fmla="*/ 499 w 1784"/>
                  <a:gd name="T5" fmla="*/ 215 h 2818"/>
                  <a:gd name="T6" fmla="*/ 154 w 1784"/>
                  <a:gd name="T7" fmla="*/ 442 h 2818"/>
                  <a:gd name="T8" fmla="*/ 35 w 1784"/>
                  <a:gd name="T9" fmla="*/ 1278 h 2818"/>
                  <a:gd name="T10" fmla="*/ 118 w 1784"/>
                  <a:gd name="T11" fmla="*/ 1851 h 2818"/>
                  <a:gd name="T12" fmla="*/ 475 w 1784"/>
                  <a:gd name="T13" fmla="*/ 1887 h 2818"/>
                  <a:gd name="T14" fmla="*/ 880 w 1784"/>
                  <a:gd name="T15" fmla="*/ 2042 h 2818"/>
                  <a:gd name="T16" fmla="*/ 1320 w 1784"/>
                  <a:gd name="T17" fmla="*/ 1875 h 2818"/>
                  <a:gd name="T18" fmla="*/ 1665 w 1784"/>
                  <a:gd name="T19" fmla="*/ 1839 h 2818"/>
                  <a:gd name="T20" fmla="*/ 1724 w 1784"/>
                  <a:gd name="T21" fmla="*/ 1409 h 2818"/>
                  <a:gd name="T22" fmla="*/ 1713 w 1784"/>
                  <a:gd name="T23" fmla="*/ 740 h 2818"/>
                  <a:gd name="T24" fmla="*/ 1451 w 1784"/>
                  <a:gd name="T25" fmla="*/ 1397 h 2818"/>
                  <a:gd name="T26" fmla="*/ 880 w 1784"/>
                  <a:gd name="T27" fmla="*/ 1923 h 2818"/>
                  <a:gd name="T28" fmla="*/ 250 w 1784"/>
                  <a:gd name="T29" fmla="*/ 1003 h 2818"/>
                  <a:gd name="T30" fmla="*/ 547 w 1784"/>
                  <a:gd name="T31" fmla="*/ 728 h 2818"/>
                  <a:gd name="T32" fmla="*/ 773 w 1784"/>
                  <a:gd name="T33" fmla="*/ 908 h 2818"/>
                  <a:gd name="T34" fmla="*/ 1177 w 1784"/>
                  <a:gd name="T35" fmla="*/ 1218 h 2818"/>
                  <a:gd name="T36" fmla="*/ 1106 w 1784"/>
                  <a:gd name="T37" fmla="*/ 1003 h 2818"/>
                  <a:gd name="T38" fmla="*/ 1368 w 1784"/>
                  <a:gd name="T39" fmla="*/ 1111 h 2818"/>
                  <a:gd name="T40" fmla="*/ 1451 w 1784"/>
                  <a:gd name="T41" fmla="*/ 1397 h 2818"/>
                  <a:gd name="T42" fmla="*/ 1047 w 1784"/>
                  <a:gd name="T43" fmla="*/ 2818 h 2818"/>
                  <a:gd name="T44" fmla="*/ 1150 w 1784"/>
                  <a:gd name="T45" fmla="*/ 2337 h 2818"/>
                  <a:gd name="T46" fmla="*/ 875 w 1784"/>
                  <a:gd name="T47" fmla="*/ 2410 h 2818"/>
                  <a:gd name="T48" fmla="*/ 586 w 1784"/>
                  <a:gd name="T49" fmla="*/ 2316 h 2818"/>
                  <a:gd name="T50" fmla="*/ 728 w 1784"/>
                  <a:gd name="T51" fmla="*/ 2818 h 2818"/>
                  <a:gd name="T52" fmla="*/ 1047 w 1784"/>
                  <a:gd name="T53" fmla="*/ 2818 h 2818"/>
                  <a:gd name="T54" fmla="*/ 1047 w 1784"/>
                  <a:gd name="T55" fmla="*/ 2818 h 2818"/>
                  <a:gd name="T56" fmla="*/ 1047 w 1784"/>
                  <a:gd name="T57" fmla="*/ 2818 h 2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84" h="2818">
                    <a:moveTo>
                      <a:pt x="1713" y="740"/>
                    </a:moveTo>
                    <a:cubicBezTo>
                      <a:pt x="1641" y="525"/>
                      <a:pt x="1487" y="274"/>
                      <a:pt x="1296" y="167"/>
                    </a:cubicBezTo>
                    <a:cubicBezTo>
                      <a:pt x="1106" y="60"/>
                      <a:pt x="737" y="0"/>
                      <a:pt x="499" y="215"/>
                    </a:cubicBezTo>
                    <a:cubicBezTo>
                      <a:pt x="499" y="215"/>
                      <a:pt x="261" y="263"/>
                      <a:pt x="154" y="442"/>
                    </a:cubicBezTo>
                    <a:cubicBezTo>
                      <a:pt x="47" y="621"/>
                      <a:pt x="0" y="884"/>
                      <a:pt x="35" y="1278"/>
                    </a:cubicBezTo>
                    <a:cubicBezTo>
                      <a:pt x="83" y="1684"/>
                      <a:pt x="118" y="1744"/>
                      <a:pt x="118" y="1851"/>
                    </a:cubicBezTo>
                    <a:cubicBezTo>
                      <a:pt x="118" y="1851"/>
                      <a:pt x="249" y="1911"/>
                      <a:pt x="475" y="1887"/>
                    </a:cubicBezTo>
                    <a:cubicBezTo>
                      <a:pt x="475" y="1887"/>
                      <a:pt x="618" y="2042"/>
                      <a:pt x="880" y="2042"/>
                    </a:cubicBezTo>
                    <a:cubicBezTo>
                      <a:pt x="1141" y="2042"/>
                      <a:pt x="1320" y="1875"/>
                      <a:pt x="1320" y="1875"/>
                    </a:cubicBezTo>
                    <a:cubicBezTo>
                      <a:pt x="1320" y="1875"/>
                      <a:pt x="1498" y="1899"/>
                      <a:pt x="1665" y="1839"/>
                    </a:cubicBezTo>
                    <a:cubicBezTo>
                      <a:pt x="1665" y="1839"/>
                      <a:pt x="1701" y="1552"/>
                      <a:pt x="1724" y="1409"/>
                    </a:cubicBezTo>
                    <a:cubicBezTo>
                      <a:pt x="1749" y="1266"/>
                      <a:pt x="1784" y="955"/>
                      <a:pt x="1713" y="740"/>
                    </a:cubicBezTo>
                    <a:close/>
                    <a:moveTo>
                      <a:pt x="1451" y="1397"/>
                    </a:moveTo>
                    <a:cubicBezTo>
                      <a:pt x="1415" y="1517"/>
                      <a:pt x="1261" y="1911"/>
                      <a:pt x="880" y="1923"/>
                    </a:cubicBezTo>
                    <a:cubicBezTo>
                      <a:pt x="500" y="1935"/>
                      <a:pt x="250" y="1457"/>
                      <a:pt x="250" y="1003"/>
                    </a:cubicBezTo>
                    <a:cubicBezTo>
                      <a:pt x="261" y="1003"/>
                      <a:pt x="392" y="967"/>
                      <a:pt x="547" y="728"/>
                    </a:cubicBezTo>
                    <a:cubicBezTo>
                      <a:pt x="547" y="728"/>
                      <a:pt x="690" y="848"/>
                      <a:pt x="773" y="908"/>
                    </a:cubicBezTo>
                    <a:cubicBezTo>
                      <a:pt x="856" y="955"/>
                      <a:pt x="1070" y="1099"/>
                      <a:pt x="1177" y="1218"/>
                    </a:cubicBezTo>
                    <a:cubicBezTo>
                      <a:pt x="1177" y="1218"/>
                      <a:pt x="1154" y="1051"/>
                      <a:pt x="1106" y="1003"/>
                    </a:cubicBezTo>
                    <a:cubicBezTo>
                      <a:pt x="1106" y="1003"/>
                      <a:pt x="1296" y="1039"/>
                      <a:pt x="1368" y="1111"/>
                    </a:cubicBezTo>
                    <a:cubicBezTo>
                      <a:pt x="1439" y="1183"/>
                      <a:pt x="1499" y="1266"/>
                      <a:pt x="1451" y="1397"/>
                    </a:cubicBezTo>
                    <a:close/>
                    <a:moveTo>
                      <a:pt x="1047" y="2818"/>
                    </a:moveTo>
                    <a:cubicBezTo>
                      <a:pt x="1150" y="2337"/>
                      <a:pt x="1150" y="2337"/>
                      <a:pt x="1150" y="2337"/>
                    </a:cubicBezTo>
                    <a:cubicBezTo>
                      <a:pt x="1057" y="2376"/>
                      <a:pt x="979" y="2411"/>
                      <a:pt x="875" y="2410"/>
                    </a:cubicBezTo>
                    <a:cubicBezTo>
                      <a:pt x="736" y="2410"/>
                      <a:pt x="628" y="2358"/>
                      <a:pt x="586" y="2316"/>
                    </a:cubicBezTo>
                    <a:cubicBezTo>
                      <a:pt x="728" y="2818"/>
                      <a:pt x="728" y="2818"/>
                      <a:pt x="728" y="2818"/>
                    </a:cubicBezTo>
                    <a:cubicBezTo>
                      <a:pt x="1047" y="2818"/>
                      <a:pt x="1047" y="2818"/>
                      <a:pt x="1047" y="2818"/>
                    </a:cubicBezTo>
                    <a:close/>
                    <a:moveTo>
                      <a:pt x="1047" y="2818"/>
                    </a:moveTo>
                    <a:cubicBezTo>
                      <a:pt x="1047" y="2818"/>
                      <a:pt x="1047" y="2818"/>
                      <a:pt x="1047" y="2818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3765">
                  <a:defRPr/>
                </a:pPr>
                <a:endParaRPr lang="zh-CN" altLang="en-US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2419" y="4316"/>
                <a:ext cx="1685" cy="551"/>
              </a:xfrm>
              <a:custGeom>
                <a:avLst/>
                <a:gdLst>
                  <a:gd name="T0" fmla="*/ 2747 w 2807"/>
                  <a:gd name="T1" fmla="*/ 908 h 920"/>
                  <a:gd name="T2" fmla="*/ 2807 w 2807"/>
                  <a:gd name="T3" fmla="*/ 848 h 920"/>
                  <a:gd name="T4" fmla="*/ 2676 w 2807"/>
                  <a:gd name="T5" fmla="*/ 573 h 920"/>
                  <a:gd name="T6" fmla="*/ 2176 w 2807"/>
                  <a:gd name="T7" fmla="*/ 239 h 920"/>
                  <a:gd name="T8" fmla="*/ 1879 w 2807"/>
                  <a:gd name="T9" fmla="*/ 48 h 920"/>
                  <a:gd name="T10" fmla="*/ 1808 w 2807"/>
                  <a:gd name="T11" fmla="*/ 0 h 920"/>
                  <a:gd name="T12" fmla="*/ 1784 w 2807"/>
                  <a:gd name="T13" fmla="*/ 84 h 920"/>
                  <a:gd name="T14" fmla="*/ 1712 w 2807"/>
                  <a:gd name="T15" fmla="*/ 287 h 920"/>
                  <a:gd name="T16" fmla="*/ 1595 w 2807"/>
                  <a:gd name="T17" fmla="*/ 835 h 920"/>
                  <a:gd name="T18" fmla="*/ 1231 w 2807"/>
                  <a:gd name="T19" fmla="*/ 835 h 920"/>
                  <a:gd name="T20" fmla="*/ 1070 w 2807"/>
                  <a:gd name="T21" fmla="*/ 263 h 920"/>
                  <a:gd name="T22" fmla="*/ 1022 w 2807"/>
                  <a:gd name="T23" fmla="*/ 84 h 920"/>
                  <a:gd name="T24" fmla="*/ 999 w 2807"/>
                  <a:gd name="T25" fmla="*/ 12 h 920"/>
                  <a:gd name="T26" fmla="*/ 927 w 2807"/>
                  <a:gd name="T27" fmla="*/ 48 h 920"/>
                  <a:gd name="T28" fmla="*/ 630 w 2807"/>
                  <a:gd name="T29" fmla="*/ 239 h 920"/>
                  <a:gd name="T30" fmla="*/ 130 w 2807"/>
                  <a:gd name="T31" fmla="*/ 574 h 920"/>
                  <a:gd name="T32" fmla="*/ 0 w 2807"/>
                  <a:gd name="T33" fmla="*/ 861 h 920"/>
                  <a:gd name="T34" fmla="*/ 59 w 2807"/>
                  <a:gd name="T35" fmla="*/ 920 h 920"/>
                  <a:gd name="T36" fmla="*/ 1641 w 2807"/>
                  <a:gd name="T37" fmla="*/ 920 h 920"/>
                  <a:gd name="T38" fmla="*/ 2747 w 2807"/>
                  <a:gd name="T39" fmla="*/ 908 h 920"/>
                  <a:gd name="T40" fmla="*/ 2747 w 2807"/>
                  <a:gd name="T41" fmla="*/ 908 h 920"/>
                  <a:gd name="T42" fmla="*/ 2747 w 2807"/>
                  <a:gd name="T43" fmla="*/ 908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07" h="920">
                    <a:moveTo>
                      <a:pt x="2747" y="908"/>
                    </a:moveTo>
                    <a:cubicBezTo>
                      <a:pt x="2783" y="908"/>
                      <a:pt x="2807" y="884"/>
                      <a:pt x="2807" y="848"/>
                    </a:cubicBezTo>
                    <a:cubicBezTo>
                      <a:pt x="2807" y="848"/>
                      <a:pt x="2807" y="693"/>
                      <a:pt x="2676" y="573"/>
                    </a:cubicBezTo>
                    <a:cubicBezTo>
                      <a:pt x="2569" y="478"/>
                      <a:pt x="2343" y="334"/>
                      <a:pt x="2176" y="239"/>
                    </a:cubicBezTo>
                    <a:cubicBezTo>
                      <a:pt x="2069" y="179"/>
                      <a:pt x="1879" y="48"/>
                      <a:pt x="1879" y="48"/>
                    </a:cubicBezTo>
                    <a:cubicBezTo>
                      <a:pt x="1808" y="0"/>
                      <a:pt x="1808" y="0"/>
                      <a:pt x="1808" y="0"/>
                    </a:cubicBezTo>
                    <a:cubicBezTo>
                      <a:pt x="1784" y="84"/>
                      <a:pt x="1784" y="84"/>
                      <a:pt x="1784" y="84"/>
                    </a:cubicBezTo>
                    <a:cubicBezTo>
                      <a:pt x="1784" y="84"/>
                      <a:pt x="1748" y="203"/>
                      <a:pt x="1712" y="287"/>
                    </a:cubicBezTo>
                    <a:cubicBezTo>
                      <a:pt x="1595" y="835"/>
                      <a:pt x="1595" y="835"/>
                      <a:pt x="1595" y="835"/>
                    </a:cubicBezTo>
                    <a:cubicBezTo>
                      <a:pt x="1231" y="835"/>
                      <a:pt x="1231" y="835"/>
                      <a:pt x="1231" y="835"/>
                    </a:cubicBezTo>
                    <a:cubicBezTo>
                      <a:pt x="1070" y="263"/>
                      <a:pt x="1070" y="263"/>
                      <a:pt x="1070" y="263"/>
                    </a:cubicBezTo>
                    <a:cubicBezTo>
                      <a:pt x="1046" y="179"/>
                      <a:pt x="1022" y="84"/>
                      <a:pt x="1022" y="84"/>
                    </a:cubicBezTo>
                    <a:cubicBezTo>
                      <a:pt x="999" y="12"/>
                      <a:pt x="999" y="12"/>
                      <a:pt x="999" y="12"/>
                    </a:cubicBezTo>
                    <a:cubicBezTo>
                      <a:pt x="927" y="48"/>
                      <a:pt x="927" y="48"/>
                      <a:pt x="927" y="48"/>
                    </a:cubicBezTo>
                    <a:cubicBezTo>
                      <a:pt x="927" y="48"/>
                      <a:pt x="737" y="179"/>
                      <a:pt x="630" y="239"/>
                    </a:cubicBezTo>
                    <a:cubicBezTo>
                      <a:pt x="463" y="335"/>
                      <a:pt x="225" y="478"/>
                      <a:pt x="130" y="574"/>
                    </a:cubicBezTo>
                    <a:cubicBezTo>
                      <a:pt x="0" y="693"/>
                      <a:pt x="0" y="849"/>
                      <a:pt x="0" y="861"/>
                    </a:cubicBezTo>
                    <a:cubicBezTo>
                      <a:pt x="0" y="896"/>
                      <a:pt x="23" y="920"/>
                      <a:pt x="59" y="920"/>
                    </a:cubicBezTo>
                    <a:cubicBezTo>
                      <a:pt x="1641" y="920"/>
                      <a:pt x="1641" y="920"/>
                      <a:pt x="1641" y="920"/>
                    </a:cubicBezTo>
                    <a:lnTo>
                      <a:pt x="2747" y="908"/>
                    </a:lnTo>
                    <a:close/>
                    <a:moveTo>
                      <a:pt x="2747" y="908"/>
                    </a:moveTo>
                    <a:cubicBezTo>
                      <a:pt x="2747" y="908"/>
                      <a:pt x="2747" y="908"/>
                      <a:pt x="2747" y="908"/>
                    </a:cubicBezTo>
                  </a:path>
                </a:pathLst>
              </a:custGeom>
              <a:solidFill>
                <a:srgbClr val="002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3765">
                  <a:defRPr/>
                </a:pPr>
                <a:endParaRPr lang="zh-CN" altLang="en-US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95295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9799" y="730885"/>
            <a:ext cx="8593184" cy="2038441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</a:rPr>
              <a:t>优点：界面美观、亮点突出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09799" y="3540034"/>
            <a:ext cx="7313023" cy="1750423"/>
          </a:xfrm>
        </p:spPr>
        <p:txBody>
          <a:bodyPr vert="horz" anchor="ctr">
            <a:normAutofit/>
          </a:bodyPr>
          <a:lstStyle/>
          <a:p>
            <a:pPr marL="0" indent="0">
              <a:buNone/>
            </a:pPr>
            <a:r>
              <a:rPr lang="zh-CN" altLang="en-US" sz="5400" dirty="0" smtClean="0">
                <a:latin typeface="+mj-lt"/>
                <a:ea typeface="+mj-ea"/>
                <a:cs typeface="+mj-cs"/>
              </a:rPr>
              <a:t>不足：功能偏少</a:t>
            </a:r>
            <a:endParaRPr lang="zh-CN" altLang="en-US" sz="5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224741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7938"/>
            <a:ext cx="12192000" cy="68738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0" y="1972733"/>
            <a:ext cx="12192000" cy="29125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222170" y="2467571"/>
            <a:ext cx="57476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722704" y="3898839"/>
            <a:ext cx="4746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000" dirty="0" smtClean="0">
                <a:latin typeface="arial" panose="020B0604020202020204" pitchFamily="34" charset="0"/>
              </a:rPr>
              <a:t>THANK YOU FOR YOUR LISTENING!</a:t>
            </a:r>
            <a:endParaRPr lang="zh-CN" altLang="en-US" sz="2000" dirty="0"/>
          </a:p>
        </p:txBody>
      </p:sp>
      <p:cxnSp>
        <p:nvCxnSpPr>
          <p:cNvPr id="45" name="直接连接符 44"/>
          <p:cNvCxnSpPr/>
          <p:nvPr/>
        </p:nvCxnSpPr>
        <p:spPr>
          <a:xfrm>
            <a:off x="3450330" y="3812914"/>
            <a:ext cx="52913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450330" y="4390430"/>
            <a:ext cx="52913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2352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970" y="-15876"/>
            <a:ext cx="12192000" cy="68738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29100" y="948029"/>
            <a:ext cx="3733800" cy="100531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5245100" y="-11792"/>
            <a:ext cx="1701800" cy="481692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20102" y="942854"/>
            <a:ext cx="3351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2797328" y="2561357"/>
            <a:ext cx="740744" cy="740744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3728999" y="262770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075922" y="2678005"/>
            <a:ext cx="16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Impact" panose="020B0806030902050204" pitchFamily="34" charset="0"/>
              </a:rPr>
              <a:t>1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728999" y="4243669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实现方法</a:t>
            </a:r>
          </a:p>
        </p:txBody>
      </p:sp>
      <p:sp>
        <p:nvSpPr>
          <p:cNvPr id="19" name="菱形 18"/>
          <p:cNvSpPr/>
          <p:nvPr/>
        </p:nvSpPr>
        <p:spPr>
          <a:xfrm>
            <a:off x="2797328" y="4140100"/>
            <a:ext cx="740744" cy="740744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81936" y="4282150"/>
            <a:ext cx="15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Impact" panose="020B0806030902050204" pitchFamily="34" charset="0"/>
              </a:rPr>
              <a:t>3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8027715" y="425709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毕设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3" name="菱形 22"/>
          <p:cNvSpPr/>
          <p:nvPr/>
        </p:nvSpPr>
        <p:spPr>
          <a:xfrm>
            <a:off x="7096044" y="4134907"/>
            <a:ext cx="740744" cy="740744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380652" y="4289658"/>
            <a:ext cx="15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Impact" panose="020B0806030902050204" pitchFamily="34" charset="0"/>
              </a:rPr>
              <a:t>4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6" name="菱形 25"/>
          <p:cNvSpPr/>
          <p:nvPr/>
        </p:nvSpPr>
        <p:spPr>
          <a:xfrm>
            <a:off x="7096044" y="2561357"/>
            <a:ext cx="740744" cy="740744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74638" y="2690706"/>
            <a:ext cx="16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Impact" panose="020B0806030902050204" pitchFamily="34" charset="0"/>
              </a:rPr>
              <a:t>2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8" name="文本框 27"/>
          <p:cNvSpPr txBox="1">
            <a:spLocks noChangeArrowheads="1"/>
          </p:cNvSpPr>
          <p:nvPr/>
        </p:nvSpPr>
        <p:spPr bwMode="auto">
          <a:xfrm>
            <a:off x="8027715" y="2646313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人脸识别</a:t>
            </a:r>
          </a:p>
        </p:txBody>
      </p:sp>
    </p:spTree>
    <p:extLst>
      <p:ext uri="{BB962C8B-B14F-4D97-AF65-F5344CB8AC3E}">
        <p14:creationId xmlns:p14="http://schemas.microsoft.com/office/powerpoint/2010/main" val="253432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7938"/>
            <a:ext cx="12192000" cy="68738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5427133" y="0"/>
            <a:ext cx="1337734" cy="4581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4310896" y="3201258"/>
            <a:ext cx="3570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791828" y="460976"/>
            <a:ext cx="2608344" cy="2608342"/>
            <a:chOff x="5053698" y="1037443"/>
            <a:chExt cx="2608344" cy="2608342"/>
          </a:xfrm>
        </p:grpSpPr>
        <p:sp>
          <p:nvSpPr>
            <p:cNvPr id="14" name="菱形 13"/>
            <p:cNvSpPr/>
            <p:nvPr/>
          </p:nvSpPr>
          <p:spPr>
            <a:xfrm>
              <a:off x="5053698" y="1037443"/>
              <a:ext cx="2608344" cy="2608342"/>
            </a:xfrm>
            <a:prstGeom prst="diamon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170611" y="1679895"/>
              <a:ext cx="37451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dirty="0" smtClean="0">
                  <a:latin typeface="Impact" panose="020B0806030902050204" pitchFamily="34" charset="0"/>
                </a:rPr>
                <a:t>1</a:t>
              </a:r>
              <a:endParaRPr lang="zh-CN" altLang="en-US" sz="8000" dirty="0"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4435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/>
        </p:nvSpPr>
        <p:spPr>
          <a:xfrm rot="10800000">
            <a:off x="5427133" y="0"/>
            <a:ext cx="1337734" cy="4581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Shape 1301"/>
          <p:cNvSpPr>
            <a:spLocks noChangeArrowheads="1"/>
          </p:cNvSpPr>
          <p:nvPr/>
        </p:nvSpPr>
        <p:spPr bwMode="auto">
          <a:xfrm>
            <a:off x="5090206" y="2593430"/>
            <a:ext cx="2095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91281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cs typeface="Lato Light"/>
                <a:sym typeface="Century Gothic" panose="020B0502020202020204" pitchFamily="34" charset="0"/>
              </a:rPr>
              <a:t>超市</a:t>
            </a:r>
            <a:endParaRPr lang="en-US" altLang="zh-CN" sz="3200" b="1" dirty="0" smtClean="0">
              <a:cs typeface="Lato Light"/>
              <a:sym typeface="Century Gothic" panose="020B0502020202020204" pitchFamily="34" charset="0"/>
            </a:endParaRPr>
          </a:p>
          <a:p>
            <a:pPr algn="ctr" defTabSz="91281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cs typeface="Lato Light"/>
                <a:sym typeface="Century Gothic" panose="020B0502020202020204" pitchFamily="34" charset="0"/>
              </a:rPr>
              <a:t>收银</a:t>
            </a:r>
            <a:endParaRPr lang="en-US" altLang="zh-CN" sz="3200" b="1" dirty="0" smtClean="0">
              <a:cs typeface="Lato Light"/>
              <a:sym typeface="Century Gothic" panose="020B0502020202020204" pitchFamily="34" charset="0"/>
            </a:endParaRPr>
          </a:p>
          <a:p>
            <a:pPr algn="ctr" defTabSz="91281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 smtClean="0">
                <a:cs typeface="Lato Light"/>
                <a:sym typeface="Century Gothic" panose="020B0502020202020204" pitchFamily="34" charset="0"/>
              </a:rPr>
              <a:t>系统</a:t>
            </a:r>
            <a:endParaRPr lang="zh-CN" altLang="zh-CN" sz="3200" b="1" dirty="0"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9" name="Shape 1302"/>
          <p:cNvSpPr>
            <a:spLocks/>
          </p:cNvSpPr>
          <p:nvPr/>
        </p:nvSpPr>
        <p:spPr bwMode="auto">
          <a:xfrm>
            <a:off x="6477682" y="1509167"/>
            <a:ext cx="1188000" cy="118800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前台</a:t>
            </a:r>
            <a:endParaRPr lang="en-US" altLang="zh-CN" sz="2400" dirty="0" smtClean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收银</a:t>
            </a:r>
            <a:endParaRPr lang="zh-CN" altLang="zh-CN" sz="2400" dirty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grpSp>
        <p:nvGrpSpPr>
          <p:cNvPr id="12" name="Group 1311"/>
          <p:cNvGrpSpPr>
            <a:grpSpLocks/>
          </p:cNvGrpSpPr>
          <p:nvPr/>
        </p:nvGrpSpPr>
        <p:grpSpPr bwMode="auto">
          <a:xfrm>
            <a:off x="4294870" y="1710780"/>
            <a:ext cx="3686175" cy="3860800"/>
            <a:chOff x="0" y="0"/>
            <a:chExt cx="6699936" cy="7019889"/>
          </a:xfrm>
        </p:grpSpPr>
        <p:sp>
          <p:nvSpPr>
            <p:cNvPr id="13" name="Shape 1305"/>
            <p:cNvSpPr/>
            <p:nvPr/>
          </p:nvSpPr>
          <p:spPr>
            <a:xfrm>
              <a:off x="2746916" y="0"/>
              <a:ext cx="1220530" cy="54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4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17" name="Shape 1306"/>
            <p:cNvSpPr/>
            <p:nvPr/>
          </p:nvSpPr>
          <p:spPr>
            <a:xfrm rot="7172730">
              <a:off x="5764839" y="5207197"/>
              <a:ext cx="1220975" cy="54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4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18" name="Shape 1307"/>
            <p:cNvSpPr/>
            <p:nvPr/>
          </p:nvSpPr>
          <p:spPr>
            <a:xfrm rot="3600000">
              <a:off x="5759068" y="1749209"/>
              <a:ext cx="1220975" cy="54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4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19" name="Shape 1308"/>
            <p:cNvSpPr/>
            <p:nvPr/>
          </p:nvSpPr>
          <p:spPr>
            <a:xfrm rot="10800000">
              <a:off x="2729604" y="6965045"/>
              <a:ext cx="1223416" cy="54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4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20" name="Shape 1309"/>
            <p:cNvSpPr/>
            <p:nvPr/>
          </p:nvSpPr>
          <p:spPr>
            <a:xfrm rot="18000000">
              <a:off x="-274337" y="1734776"/>
              <a:ext cx="1223862" cy="51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4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  <p:sp>
          <p:nvSpPr>
            <p:cNvPr id="21" name="Shape 1310"/>
            <p:cNvSpPr/>
            <p:nvPr/>
          </p:nvSpPr>
          <p:spPr>
            <a:xfrm rot="14400000">
              <a:off x="-280109" y="5215856"/>
              <a:ext cx="1220977" cy="54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563" extrusionOk="0">
                  <a:moveTo>
                    <a:pt x="0" y="11209"/>
                  </a:moveTo>
                  <a:cubicBezTo>
                    <a:pt x="9045" y="-10037"/>
                    <a:pt x="18106" y="4094"/>
                    <a:pt x="21600" y="1156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lIns="0" tIns="0" rIns="0" bIns="0" anchor="ctr"/>
            <a:lstStyle/>
            <a:p>
              <a:pPr algn="ctr" defTabSz="292100">
                <a:lnSpc>
                  <a:spcPct val="110000"/>
                </a:lnSpc>
                <a:spcBef>
                  <a:spcPts val="1500"/>
                </a:spcBef>
                <a:defRPr sz="20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400">
                <a:latin typeface="Helvetica Neue Light"/>
                <a:ea typeface="Helvetica Neue Light"/>
                <a:cs typeface="Lato Light"/>
                <a:sym typeface="Century Gothic" panose="020B0502020202020204" pitchFamily="34" charset="0"/>
              </a:endParaRPr>
            </a:p>
          </p:txBody>
        </p:sp>
      </p:grpSp>
      <p:sp>
        <p:nvSpPr>
          <p:cNvPr id="22" name="Shape 1312"/>
          <p:cNvSpPr>
            <a:spLocks/>
          </p:cNvSpPr>
          <p:nvPr/>
        </p:nvSpPr>
        <p:spPr bwMode="auto">
          <a:xfrm>
            <a:off x="7569881" y="3153817"/>
            <a:ext cx="1188000" cy="118800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商品</a:t>
            </a:r>
            <a:endParaRPr lang="en-US" altLang="zh-CN" sz="2400" dirty="0" smtClean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销售</a:t>
            </a:r>
            <a:endParaRPr lang="zh-CN" altLang="zh-CN" sz="2400" dirty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23" name="Shape 1315"/>
          <p:cNvSpPr>
            <a:spLocks/>
          </p:cNvSpPr>
          <p:nvPr/>
        </p:nvSpPr>
        <p:spPr bwMode="auto">
          <a:xfrm>
            <a:off x="3755119" y="3153817"/>
            <a:ext cx="1188000" cy="118800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5BE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人事</a:t>
            </a:r>
            <a:endParaRPr lang="en-US" altLang="zh-CN" sz="2400" dirty="0" smtClean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管理</a:t>
            </a:r>
            <a:endParaRPr lang="zh-CN" altLang="zh-CN" sz="2400" dirty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24" name="Shape 1318"/>
          <p:cNvSpPr>
            <a:spLocks/>
          </p:cNvSpPr>
          <p:nvPr/>
        </p:nvSpPr>
        <p:spPr bwMode="auto">
          <a:xfrm>
            <a:off x="4707617" y="1509166"/>
            <a:ext cx="1188000" cy="118800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87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用户</a:t>
            </a:r>
            <a:endParaRPr lang="en-US" altLang="zh-CN" sz="2400" dirty="0" smtClean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登录</a:t>
            </a:r>
            <a:endParaRPr lang="zh-CN" altLang="zh-CN" sz="2400" dirty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25" name="Shape 1321"/>
          <p:cNvSpPr>
            <a:spLocks/>
          </p:cNvSpPr>
          <p:nvPr/>
        </p:nvSpPr>
        <p:spPr bwMode="auto">
          <a:xfrm>
            <a:off x="4707619" y="4806405"/>
            <a:ext cx="1188000" cy="118800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营业</a:t>
            </a:r>
            <a:endParaRPr lang="en-US" altLang="zh-CN" sz="2400" dirty="0" smtClean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统计</a:t>
            </a:r>
            <a:endParaRPr lang="zh-CN" altLang="zh-CN" sz="2400" dirty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26" name="Shape 1324"/>
          <p:cNvSpPr>
            <a:spLocks/>
          </p:cNvSpPr>
          <p:nvPr/>
        </p:nvSpPr>
        <p:spPr bwMode="auto">
          <a:xfrm>
            <a:off x="6615794" y="4806405"/>
            <a:ext cx="1188000" cy="118800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4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6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88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013" indent="-912813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商品</a:t>
            </a:r>
            <a:endParaRPr lang="en-US" altLang="zh-CN" sz="2400" dirty="0" smtClean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库存</a:t>
            </a:r>
            <a:endParaRPr lang="zh-CN" altLang="zh-CN" sz="2400" dirty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8105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7938"/>
            <a:ext cx="12192000" cy="68738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5427133" y="0"/>
            <a:ext cx="1337734" cy="4581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4310896" y="3201258"/>
            <a:ext cx="3570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人脸识别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791828" y="460976"/>
            <a:ext cx="2608344" cy="2608342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08741" y="1103428"/>
            <a:ext cx="374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latin typeface="Impact" panose="020B0806030902050204" pitchFamily="34" charset="0"/>
              </a:rPr>
              <a:t>2</a:t>
            </a:r>
            <a:endParaRPr lang="zh-CN" altLang="en-US" sz="8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570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7938"/>
            <a:ext cx="12192000" cy="68738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5427133" y="0"/>
            <a:ext cx="1337734" cy="4581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60208" y="540175"/>
            <a:ext cx="3071584" cy="63248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567514" y="564029"/>
            <a:ext cx="305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效果图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8F8F90"/>
              </a:clrFrom>
              <a:clrTo>
                <a:srgbClr val="8F8F9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39021"/>
            <a:ext cx="10058400" cy="5360552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790246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7938"/>
            <a:ext cx="12192000" cy="68738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5427133" y="0"/>
            <a:ext cx="1337734" cy="4581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4310896" y="3201258"/>
            <a:ext cx="3570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实现方法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791828" y="460976"/>
            <a:ext cx="2608344" cy="2608342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08741" y="1103428"/>
            <a:ext cx="374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latin typeface="Impact" panose="020B0806030902050204" pitchFamily="34" charset="0"/>
              </a:rPr>
              <a:t>3</a:t>
            </a:r>
            <a:endParaRPr lang="zh-CN" altLang="en-US" sz="8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0557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15876"/>
            <a:ext cx="12192000" cy="68738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流程图: 终止 2"/>
          <p:cNvSpPr/>
          <p:nvPr/>
        </p:nvSpPr>
        <p:spPr>
          <a:xfrm>
            <a:off x="2781346" y="529611"/>
            <a:ext cx="1293223" cy="470263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拍照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流程图: 数据 3"/>
          <p:cNvSpPr/>
          <p:nvPr/>
        </p:nvSpPr>
        <p:spPr>
          <a:xfrm>
            <a:off x="1923009" y="1426175"/>
            <a:ext cx="3009899" cy="855617"/>
          </a:xfrm>
          <a:prstGeom prst="flowChartInputOutpu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将页面照片传到后台</a:t>
            </a:r>
            <a:endParaRPr lang="zh-CN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流程图: 数据 4"/>
          <p:cNvSpPr/>
          <p:nvPr/>
        </p:nvSpPr>
        <p:spPr>
          <a:xfrm>
            <a:off x="1923009" y="2745148"/>
            <a:ext cx="3009899" cy="1034778"/>
          </a:xfrm>
          <a:prstGeom prst="flowChartInputOutpu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保存到服务器后传到百度验证</a:t>
            </a:r>
            <a:endParaRPr lang="zh-CN" altLang="en-US" sz="2400" dirty="0"/>
          </a:p>
        </p:txBody>
      </p:sp>
      <p:sp>
        <p:nvSpPr>
          <p:cNvPr id="6" name="流程图: 决策 5"/>
          <p:cNvSpPr/>
          <p:nvPr/>
        </p:nvSpPr>
        <p:spPr>
          <a:xfrm>
            <a:off x="1714006" y="4206227"/>
            <a:ext cx="3427906" cy="1497556"/>
          </a:xfrm>
          <a:prstGeom prst="flowChartDecision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解析出相似度评分是否大于</a:t>
            </a:r>
            <a:r>
              <a:rPr lang="en-US" altLang="zh-CN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</a:t>
            </a:r>
            <a:endParaRPr lang="zh-CN" altLang="en-US" sz="2400" dirty="0"/>
          </a:p>
        </p:txBody>
      </p:sp>
      <p:sp>
        <p:nvSpPr>
          <p:cNvPr id="7" name="流程图: 决策 6"/>
          <p:cNvSpPr/>
          <p:nvPr/>
        </p:nvSpPr>
        <p:spPr>
          <a:xfrm>
            <a:off x="6045974" y="2745148"/>
            <a:ext cx="4497977" cy="2006103"/>
          </a:xfrm>
          <a:prstGeom prst="flowChartDecision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根据解析出的用户</a:t>
            </a:r>
            <a:r>
              <a:rPr lang="en-US" altLang="zh-CN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</a:t>
            </a:r>
            <a:r>
              <a:rPr lang="zh-CN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查询本地数据库是否存在</a:t>
            </a:r>
            <a:endParaRPr lang="zh-CN" altLang="en-US" sz="2400" dirty="0"/>
          </a:p>
        </p:txBody>
      </p:sp>
      <p:sp>
        <p:nvSpPr>
          <p:cNvPr id="14" name="流程图: 终止 13"/>
          <p:cNvSpPr/>
          <p:nvPr/>
        </p:nvSpPr>
        <p:spPr>
          <a:xfrm>
            <a:off x="7648350" y="5703783"/>
            <a:ext cx="1293223" cy="535577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主页</a:t>
            </a:r>
            <a:endParaRPr lang="zh-CN" altLang="en-US" dirty="0"/>
          </a:p>
        </p:txBody>
      </p:sp>
      <p:cxnSp>
        <p:nvCxnSpPr>
          <p:cNvPr id="42" name="直接箭头连接符 41"/>
          <p:cNvCxnSpPr>
            <a:endCxn id="4" idx="1"/>
          </p:cNvCxnSpPr>
          <p:nvPr/>
        </p:nvCxnSpPr>
        <p:spPr>
          <a:xfrm>
            <a:off x="3427957" y="999873"/>
            <a:ext cx="0" cy="43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433841" y="2313148"/>
            <a:ext cx="0" cy="43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3427957" y="3779926"/>
            <a:ext cx="0" cy="43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8294961" y="4751251"/>
            <a:ext cx="1" cy="952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" idx="3"/>
            <a:endCxn id="7" idx="1"/>
          </p:cNvCxnSpPr>
          <p:nvPr/>
        </p:nvCxnSpPr>
        <p:spPr>
          <a:xfrm flipV="1">
            <a:off x="5141912" y="3748200"/>
            <a:ext cx="904062" cy="1206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6" idx="1"/>
            <a:endCxn id="3" idx="1"/>
          </p:cNvCxnSpPr>
          <p:nvPr/>
        </p:nvCxnSpPr>
        <p:spPr>
          <a:xfrm rot="10800000" flipH="1">
            <a:off x="1714006" y="764743"/>
            <a:ext cx="1067340" cy="4190262"/>
          </a:xfrm>
          <a:prstGeom prst="bentConnector3">
            <a:avLst>
              <a:gd name="adj1" fmla="val -2141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>
            <a:stCxn id="7" idx="3"/>
            <a:endCxn id="3" idx="3"/>
          </p:cNvCxnSpPr>
          <p:nvPr/>
        </p:nvCxnSpPr>
        <p:spPr>
          <a:xfrm flipH="1" flipV="1">
            <a:off x="4074569" y="764743"/>
            <a:ext cx="6469382" cy="2983457"/>
          </a:xfrm>
          <a:prstGeom prst="bentConnector3">
            <a:avLst>
              <a:gd name="adj1" fmla="val -353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914400" y="2745148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否</a:t>
            </a:r>
            <a:endParaRPr lang="zh-CN" altLang="en-US" b="1" dirty="0"/>
          </a:p>
        </p:txBody>
      </p:sp>
      <p:sp>
        <p:nvSpPr>
          <p:cNvPr id="65" name="文本框 64"/>
          <p:cNvSpPr txBox="1"/>
          <p:nvPr/>
        </p:nvSpPr>
        <p:spPr>
          <a:xfrm>
            <a:off x="10896921" y="1851483"/>
            <a:ext cx="47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否</a:t>
            </a:r>
            <a:endParaRPr lang="zh-CN" altLang="en-US" b="1" dirty="0"/>
          </a:p>
        </p:txBody>
      </p:sp>
      <p:sp>
        <p:nvSpPr>
          <p:cNvPr id="66" name="文本框 65"/>
          <p:cNvSpPr txBox="1"/>
          <p:nvPr/>
        </p:nvSpPr>
        <p:spPr>
          <a:xfrm>
            <a:off x="5141912" y="3995926"/>
            <a:ext cx="45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是</a:t>
            </a:r>
            <a:endParaRPr lang="zh-CN" altLang="en-US" b="1" dirty="0"/>
          </a:p>
        </p:txBody>
      </p:sp>
      <p:sp>
        <p:nvSpPr>
          <p:cNvPr id="67" name="文本框 66"/>
          <p:cNvSpPr txBox="1"/>
          <p:nvPr/>
        </p:nvSpPr>
        <p:spPr>
          <a:xfrm>
            <a:off x="8406540" y="4955005"/>
            <a:ext cx="418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是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538379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7938"/>
            <a:ext cx="12192000" cy="68738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5427133" y="0"/>
            <a:ext cx="1337734" cy="4581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4310896" y="3429000"/>
            <a:ext cx="3570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毕设总结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4791828" y="460976"/>
            <a:ext cx="2608344" cy="2608342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08741" y="1103428"/>
            <a:ext cx="374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latin typeface="Impact" panose="020B0806030902050204" pitchFamily="34" charset="0"/>
              </a:rPr>
              <a:t>4</a:t>
            </a:r>
            <a:endParaRPr lang="zh-CN" altLang="en-US" sz="8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5425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133</Words>
  <Application>Microsoft Office PowerPoint</Application>
  <PresentationFormat>宽屏</PresentationFormat>
  <Paragraphs>52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Helvetica Neue Light</vt:lpstr>
      <vt:lpstr>Lato Light</vt:lpstr>
      <vt:lpstr>等线</vt:lpstr>
      <vt:lpstr>宋体</vt:lpstr>
      <vt:lpstr>微软雅黑</vt:lpstr>
      <vt:lpstr>Arial</vt:lpstr>
      <vt:lpstr>Arial</vt:lpstr>
      <vt:lpstr>Calibri</vt:lpstr>
      <vt:lpstr>Calibri Light</vt:lpstr>
      <vt:lpstr>Century Gothic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优点：界面美观、亮点突出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林巧媚</dc:creator>
  <cp:lastModifiedBy>覃 璠科</cp:lastModifiedBy>
  <cp:revision>29</cp:revision>
  <dcterms:created xsi:type="dcterms:W3CDTF">2016-12-12T04:28:50Z</dcterms:created>
  <dcterms:modified xsi:type="dcterms:W3CDTF">2018-06-01T17:34:11Z</dcterms:modified>
</cp:coreProperties>
</file>